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sv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svg"/><Relationship Id="rId21" Type="http://schemas.openxmlformats.org/officeDocument/2006/relationships/slideLayout" Target="../slideLayouts/slideLayout3.xml"/><Relationship Id="rId2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697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Contract Monthly Claim System (CMCS)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70734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 3: Automation &amp; Database Integration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5456277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Jeron Okkers | ST10447759 | Module: PROG6212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6685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6659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Q&amp;A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608885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appreciate your time and attention. We are now open to any questions you may have about the Contract Monthly Claim System.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785455"/>
            <a:ext cx="5230416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77954" y="2217182"/>
            <a:ext cx="4209931" cy="2691289"/>
          </a:xfrm>
          <a:prstGeom prst="roundRect">
            <a:avLst>
              <a:gd name="adj" fmla="val 5436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954" y="2186702"/>
            <a:ext cx="4209931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26" y="1883807"/>
            <a:ext cx="666869" cy="666869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9451" y="2083832"/>
            <a:ext cx="266700" cy="2667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30724" y="2772847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Goal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1030724" y="3233142"/>
            <a:ext cx="3704392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web-based application streamlining independent contractor claim submissions, designed for efficiency and accuracy.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0175" y="2217182"/>
            <a:ext cx="4209931" cy="2691289"/>
          </a:xfrm>
          <a:prstGeom prst="roundRect">
            <a:avLst>
              <a:gd name="adj" fmla="val 5436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175" y="2186702"/>
            <a:ext cx="4209931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646" y="1883807"/>
            <a:ext cx="666869" cy="666869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1671" y="2083832"/>
            <a:ext cx="266700" cy="2667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62945" y="2772847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 3 Focus</a:t>
            </a:r>
            <a:endParaRPr lang="en-US" sz="2050" dirty="0"/>
          </a:p>
        </p:txBody>
      </p:sp>
      <p:sp>
        <p:nvSpPr>
          <p:cNvPr id="14" name="Text 6"/>
          <p:cNvSpPr/>
          <p:nvPr/>
        </p:nvSpPr>
        <p:spPr>
          <a:xfrm>
            <a:off x="5462945" y="3233142"/>
            <a:ext cx="3704392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Evolution from a static prototype to a fully functional, database-driven solution with enhanced capabilities.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42396" y="2217182"/>
            <a:ext cx="4209931" cy="2691289"/>
          </a:xfrm>
          <a:prstGeom prst="roundRect">
            <a:avLst>
              <a:gd name="adj" fmla="val 5436"/>
            </a:avLst>
          </a:prstGeom>
          <a:solidFill>
            <a:srgbClr val="252833"/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396" y="2186702"/>
            <a:ext cx="4209931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13867" y="1883807"/>
            <a:ext cx="666869" cy="666869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13892" y="2083832"/>
            <a:ext cx="266700" cy="26670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5165" y="2772847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Persistence</a:t>
            </a:r>
            <a:endParaRPr lang="en-US" sz="2050" dirty="0"/>
          </a:p>
        </p:txBody>
      </p:sp>
      <p:sp>
        <p:nvSpPr>
          <p:cNvPr id="20" name="Text 9"/>
          <p:cNvSpPr/>
          <p:nvPr/>
        </p:nvSpPr>
        <p:spPr>
          <a:xfrm>
            <a:off x="9895165" y="3233142"/>
            <a:ext cx="3704392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robust SQL Server integration for reliable and permanent data storage.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77954" y="5464135"/>
            <a:ext cx="6426041" cy="1980009"/>
          </a:xfrm>
          <a:prstGeom prst="roundRect">
            <a:avLst>
              <a:gd name="adj" fmla="val 7389"/>
            </a:avLst>
          </a:prstGeom>
          <a:solidFill>
            <a:srgbClr val="252833"/>
          </a:solidFill>
          <a:ln/>
        </p:spPr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954" y="5433655"/>
            <a:ext cx="6426041" cy="121920"/>
          </a:xfrm>
          <a:prstGeom prst="rect">
            <a:avLst/>
          </a:prstGeom>
        </p:spPr>
      </p:pic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7540" y="5130760"/>
            <a:ext cx="666869" cy="666869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7565" y="5330785"/>
            <a:ext cx="266700" cy="266700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1030724" y="6019800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Security</a:t>
            </a:r>
            <a:endParaRPr lang="en-US" sz="2050" dirty="0"/>
          </a:p>
        </p:txBody>
      </p:sp>
      <p:sp>
        <p:nvSpPr>
          <p:cNvPr id="26" name="Text 12"/>
          <p:cNvSpPr/>
          <p:nvPr/>
        </p:nvSpPr>
        <p:spPr>
          <a:xfrm>
            <a:off x="1030724" y="6480096"/>
            <a:ext cx="592050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Role-Based Access Control (RBAC) for HR, Lecturers, Coordinators, and Managers.</a:t>
            </a:r>
            <a:endParaRPr lang="en-US" sz="1750" dirty="0"/>
          </a:p>
        </p:txBody>
      </p:sp>
      <p:sp>
        <p:nvSpPr>
          <p:cNvPr id="27" name="Shape 13"/>
          <p:cNvSpPr/>
          <p:nvPr/>
        </p:nvSpPr>
        <p:spPr>
          <a:xfrm>
            <a:off x="7426285" y="5464135"/>
            <a:ext cx="6426041" cy="1980009"/>
          </a:xfrm>
          <a:prstGeom prst="roundRect">
            <a:avLst>
              <a:gd name="adj" fmla="val 7389"/>
            </a:avLst>
          </a:prstGeom>
          <a:solidFill>
            <a:srgbClr val="252833"/>
          </a:solidFill>
          <a:ln/>
        </p:spPr>
      </p:sp>
      <p:pic>
        <p:nvPicPr>
          <p:cNvPr id="28" name="Image 12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26285" y="5433655"/>
            <a:ext cx="6426041" cy="121920"/>
          </a:xfrm>
          <a:prstGeom prst="rect">
            <a:avLst/>
          </a:prstGeom>
        </p:spPr>
      </p:pic>
      <p:pic>
        <p:nvPicPr>
          <p:cNvPr id="29" name="Image 13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05871" y="5130760"/>
            <a:ext cx="666869" cy="666869"/>
          </a:xfrm>
          <a:prstGeom prst="rect">
            <a:avLst/>
          </a:prstGeom>
        </p:spPr>
      </p:pic>
      <p:pic>
        <p:nvPicPr>
          <p:cNvPr id="30" name="Image 14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05896" y="5330785"/>
            <a:ext cx="266700" cy="266700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>
            <a:off x="7679055" y="6019800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Automation</a:t>
            </a:r>
            <a:endParaRPr lang="en-US" sz="2050" dirty="0"/>
          </a:p>
        </p:txBody>
      </p:sp>
      <p:sp>
        <p:nvSpPr>
          <p:cNvPr id="32" name="Text 15"/>
          <p:cNvSpPr/>
          <p:nvPr/>
        </p:nvSpPr>
        <p:spPr>
          <a:xfrm>
            <a:off x="7679055" y="6480096"/>
            <a:ext cx="592050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Integrating server-side calculations and validation logic to streamline operations and reduce manual errors.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49889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Feedback Implementation &amp; Upgrades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20353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Addressing previous limitations to meet production standards and enhance system reliability.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7307580" y="1246346"/>
            <a:ext cx="15240" cy="17371814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5" name="Shape 3"/>
          <p:cNvSpPr/>
          <p:nvPr/>
        </p:nvSpPr>
        <p:spPr>
          <a:xfrm>
            <a:off x="403622" y="1246346"/>
            <a:ext cx="6896338" cy="5631061"/>
          </a:xfrm>
          <a:prstGeom prst="roundRect">
            <a:avLst>
              <a:gd name="adj" fmla="val 319"/>
            </a:avLst>
          </a:prstGeom>
          <a:solidFill>
            <a:srgbClr val="444752"/>
          </a:solidFill>
          <a:ln/>
        </p:spPr>
      </p:sp>
      <p:sp>
        <p:nvSpPr>
          <p:cNvPr id="6" name="Text 4"/>
          <p:cNvSpPr/>
          <p:nvPr/>
        </p:nvSpPr>
        <p:spPr>
          <a:xfrm>
            <a:off x="5772269" y="1366004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Storage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23280" y="1613773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Part 2:</a:t>
            </a:r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In-Memory Lists (Volatile data lost on restart).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523280" y="1877020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Part 3:</a:t>
            </a:r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98AC7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Server &amp; Entity Framework Core</a:t>
            </a:r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(Persistent, reliable storage).</a:t>
            </a:r>
            <a:endParaRPr lang="en-US" sz="9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280" y="2203013"/>
            <a:ext cx="6657023" cy="4554736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330440" y="7116723"/>
            <a:ext cx="6896338" cy="5631061"/>
          </a:xfrm>
          <a:prstGeom prst="rect">
            <a:avLst/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7450098" y="7236381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Identity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50098" y="7484150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Part 2: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Hardcoded simulation with limited control.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450098" y="7747397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Part 3: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98AC7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ASP.NET Identity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(Secure Login/Logout &amp; Role Management).</a:t>
            </a:r>
            <a:endParaRPr lang="en-US" sz="9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98" y="8073390"/>
            <a:ext cx="6657023" cy="4554736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403622" y="12987099"/>
            <a:ext cx="6896338" cy="5631061"/>
          </a:xfrm>
          <a:prstGeom prst="roundRect">
            <a:avLst>
              <a:gd name="adj" fmla="val 319"/>
            </a:avLst>
          </a:prstGeom>
          <a:solidFill>
            <a:srgbClr val="444752"/>
          </a:solidFill>
          <a:ln/>
        </p:spPr>
      </p:sp>
      <p:sp>
        <p:nvSpPr>
          <p:cNvPr id="16" name="Text 12"/>
          <p:cNvSpPr/>
          <p:nvPr/>
        </p:nvSpPr>
        <p:spPr>
          <a:xfrm>
            <a:off x="5772269" y="1310675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Rate Management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523280" y="13354526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Part 2:</a:t>
            </a:r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Manual input (High risk of fraud and errors).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523280" y="13617773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Part 3:</a:t>
            </a:r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98AC7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HR Automation</a:t>
            </a:r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(Rates pulled from DB, read-only for Lecturers).</a:t>
            </a:r>
            <a:endParaRPr lang="en-US" sz="90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0" y="13943767"/>
            <a:ext cx="6657023" cy="45547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1530" y="637580"/>
            <a:ext cx="5455682" cy="681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11530" y="1783080"/>
            <a:ext cx="130073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on a modern, robust, and secure technology stack.</a:t>
            </a:r>
            <a:endParaRPr lang="en-US" sz="1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11530" y="2414707"/>
            <a:ext cx="695563" cy="6955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96891" y="2610326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Framework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796891" y="3090267"/>
            <a:ext cx="5373410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ASP.NET Core MVC (.NET 8.0) for high-performance web applications.</a:t>
            </a:r>
            <a:endParaRPr lang="en-US" sz="18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0099" y="2414707"/>
            <a:ext cx="695563" cy="6955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45460" y="2610326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8445460" y="3090267"/>
            <a:ext cx="5373410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Server LocalDB for efficient and scalable data management.</a:t>
            </a:r>
            <a:endParaRPr lang="en-US" sz="18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530" y="4295656"/>
            <a:ext cx="695563" cy="6955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96891" y="4491276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ORM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796891" y="4971217"/>
            <a:ext cx="5373410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Entity Framework Core (Code-First) for seamless database interaction.</a:t>
            </a:r>
            <a:endParaRPr lang="en-US" sz="18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0099" y="4295656"/>
            <a:ext cx="695563" cy="6955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45460" y="4491276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Authentication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8445460" y="4971217"/>
            <a:ext cx="5373410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Microsoft.AspNetCore.Identity for secure user authentication and authorization.</a:t>
            </a:r>
            <a:endParaRPr lang="en-US" sz="18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1530" y="6176605"/>
            <a:ext cx="695563" cy="69556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96891" y="6372225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1796891" y="6852166"/>
            <a:ext cx="5373410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Razor Views, Bootstrap 5, and jQuery for a responsive and intuitive user interface.</a:t>
            </a:r>
            <a:endParaRPr lang="en-US" sz="18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0099" y="6176605"/>
            <a:ext cx="695563" cy="69556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445460" y="6372225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</a:t>
            </a:r>
            <a:endParaRPr lang="en-US" sz="2100" dirty="0"/>
          </a:p>
        </p:txBody>
      </p:sp>
      <p:sp>
        <p:nvSpPr>
          <p:cNvPr id="21" name="Text 13"/>
          <p:cNvSpPr/>
          <p:nvPr/>
        </p:nvSpPr>
        <p:spPr>
          <a:xfrm>
            <a:off x="8445460" y="6852166"/>
            <a:ext cx="5373410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[Authorize] attribute enforcement for granular access control.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754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045" y="2410658"/>
            <a:ext cx="4541282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1: HR "Super User"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53045" y="3270409"/>
            <a:ext cx="3134320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HR Automation &amp; User Management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553045" y="3660815"/>
            <a:ext cx="7264837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HR "Super User" functionality provides strict control over user roles and pay rates, ensuring data integrity and compliance.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53045" y="4308515"/>
            <a:ext cx="726483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Requirement: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Strict control over user roles and pay rates.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53045" y="4616529"/>
            <a:ext cx="726483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Logic: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Backend checks user roles during updates, preventing unauthorized modifications.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53045" y="4924544"/>
            <a:ext cx="7264837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Code: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If a user is not a Lecturer, their HourlyRate is forcibly set to 0 to prevent accidental or malicious data entry.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53045" y="5485328"/>
            <a:ext cx="7264837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Benefit: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Prevents payroll errors and data corruption by administrative staff, enhancing system reliability and trust.</a:t>
            </a:r>
            <a:endParaRPr lang="en-US" sz="1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026" y="3290173"/>
            <a:ext cx="4326374" cy="43263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8320"/>
            <a:ext cx="82194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2: Lecturer Automation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50626"/>
            <a:ext cx="40514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Automated Claims &amp; Validation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741890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Lecturer claim submissions are now fully automated and validated, significantly reducing manual review and error rates.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23323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Auto-Calculation: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controller ignores form input for hourly rates, pulling the correct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HourlyRate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directly from the database.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73072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Security: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This prevents "Inspect Element" tampering, ensuring claims are based on authorized rates.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22821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Validation Rule: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Any claim exceeding 180 hours per month is automatically rejected, enforcing company policy.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272570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Benefit: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Enforces company policy automatically without manual review, leading to greater efficiency and compliance.</a:t>
            </a:r>
            <a:endParaRPr lang="en-US" sz="1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1632" y="2180511"/>
            <a:ext cx="4931450" cy="4931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2818"/>
            <a:ext cx="6592014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3: UX Automation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8078" y="1914406"/>
            <a:ext cx="3572828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Client-Side Experience (UX)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18078" y="2491859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user experience is enhanced with real-time feedback and instant calculation, minimizing errors and improving transparency.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8078" y="3449836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Feedback: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jQuery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listener on the "Hours Worked" input provides immediate updates.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8078" y="4279344"/>
            <a:ext cx="689014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 Calculation: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system instantly displays the calculated payout (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Hours * Rate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), allowing users to see their earnings before submission.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8078" y="5482709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Visuals: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HourlyRate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field is locked and set to read-only, ensuring it cannot be manually altered.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18078" y="6312218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Benefit: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Users know their exact payout before submitting, which significantly reduces errors and queries post-submission.</a:t>
            </a:r>
            <a:endParaRPr lang="en-US" sz="18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155" y="1943576"/>
            <a:ext cx="5533668" cy="55336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2818"/>
            <a:ext cx="5499973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4: Reporting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8078" y="1914406"/>
            <a:ext cx="4040743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Reporting &amp; Invoice Generation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18078" y="2491859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now supports robust reporting capabilities, allowing for the generation of standardized, audit-ready PDF invoices.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8078" y="3449836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Requirement: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need to generate standardized PDF reports for auditing and record-keeping purposes.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8078" y="4279344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Solution: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Utilizes custom CSS 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@media print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queries for optimized print layouts.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8078" y="5108853"/>
            <a:ext cx="689014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Logic: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When the print dialog opens, navigation, sidebars, and buttons are automatically stripped away, providing a clean report format.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18078" y="6312218"/>
            <a:ext cx="689014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Benefit: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Enables native "Save as PDF" functionality without the need for heavy external libraries, reducing system overhead and complexity.</a:t>
            </a:r>
            <a:endParaRPr lang="en-US" sz="18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155" y="1943576"/>
            <a:ext cx="5533668" cy="55336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871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2709148"/>
            <a:ext cx="7109579" cy="168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CMCS has evolved into a secure, production-ready web application.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683097" y="4757976"/>
            <a:ext cx="710957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successfully separates concerns, giving distinct roles to HR for data management, Lecturers for claims submission, and Admins for approvals. The system fully meets all Part 3 requirements for robust database integration and advanced process automation, demonstrating significant progress and functionality.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2350175"/>
            <a:ext cx="30480" cy="4592122"/>
          </a:xfrm>
          <a:prstGeom prst="rect">
            <a:avLst/>
          </a:prstGeom>
          <a:solidFill>
            <a:srgbClr val="F98AC7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2025-11-20T19:30:02Z</dcterms:created>
  <dcterms:modified xsi:type="dcterms:W3CDTF">2025-11-20T19:30:02Z</dcterms:modified>
</cp:coreProperties>
</file>